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80" r:id="rId2"/>
    <p:sldId id="699" r:id="rId3"/>
    <p:sldId id="701" r:id="rId4"/>
    <p:sldId id="700" r:id="rId5"/>
    <p:sldId id="702" r:id="rId6"/>
    <p:sldId id="703" r:id="rId7"/>
    <p:sldId id="777" r:id="rId8"/>
    <p:sldId id="778" r:id="rId9"/>
    <p:sldId id="780" r:id="rId10"/>
    <p:sldId id="781" r:id="rId11"/>
    <p:sldId id="782" r:id="rId12"/>
    <p:sldId id="783" r:id="rId13"/>
    <p:sldId id="784" r:id="rId14"/>
    <p:sldId id="785" r:id="rId15"/>
    <p:sldId id="793" r:id="rId16"/>
    <p:sldId id="786" r:id="rId17"/>
    <p:sldId id="787" r:id="rId18"/>
    <p:sldId id="788" r:id="rId19"/>
    <p:sldId id="789" r:id="rId20"/>
    <p:sldId id="796" r:id="rId21"/>
    <p:sldId id="797" r:id="rId22"/>
    <p:sldId id="794" r:id="rId23"/>
    <p:sldId id="795" r:id="rId24"/>
    <p:sldId id="708" r:id="rId25"/>
    <p:sldId id="709" r:id="rId26"/>
    <p:sldId id="798" r:id="rId27"/>
    <p:sldId id="712" r:id="rId28"/>
    <p:sldId id="799" r:id="rId29"/>
    <p:sldId id="800" r:id="rId30"/>
    <p:sldId id="801" r:id="rId31"/>
    <p:sldId id="802" r:id="rId32"/>
    <p:sldId id="803" r:id="rId33"/>
    <p:sldId id="804" r:id="rId34"/>
    <p:sldId id="805" r:id="rId35"/>
    <p:sldId id="806" r:id="rId36"/>
    <p:sldId id="807" r:id="rId37"/>
    <p:sldId id="808" r:id="rId38"/>
    <p:sldId id="809" r:id="rId39"/>
    <p:sldId id="810" r:id="rId40"/>
    <p:sldId id="811" r:id="rId41"/>
    <p:sldId id="812" r:id="rId42"/>
    <p:sldId id="813" r:id="rId43"/>
    <p:sldId id="814" r:id="rId44"/>
    <p:sldId id="815" r:id="rId45"/>
    <p:sldId id="816" r:id="rId46"/>
    <p:sldId id="817" r:id="rId47"/>
    <p:sldId id="818" r:id="rId48"/>
    <p:sldId id="826" r:id="rId49"/>
    <p:sldId id="820" r:id="rId50"/>
    <p:sldId id="821" r:id="rId51"/>
    <p:sldId id="822" r:id="rId52"/>
    <p:sldId id="823" r:id="rId53"/>
    <p:sldId id="825" r:id="rId54"/>
    <p:sldId id="771" r:id="rId55"/>
    <p:sldId id="279" r:id="rId5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F5F"/>
    <a:srgbClr val="FF0000"/>
    <a:srgbClr val="008000"/>
    <a:srgbClr val="E4022D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47" autoAdjust="0"/>
    <p:restoredTop sz="96327"/>
  </p:normalViewPr>
  <p:slideViewPr>
    <p:cSldViewPr snapToObjects="1">
      <p:cViewPr varScale="1">
        <p:scale>
          <a:sx n="71" d="100"/>
          <a:sy n="71" d="100"/>
        </p:scale>
        <p:origin x="54" y="714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57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2F54A2-5C40-36E1-C4B4-12DA7B7E53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BDE7E-FC73-0AF4-F4E4-4E050F04A7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72CD7-ABD0-452C-8FF4-061C2217639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F188F-3898-D841-CFB9-961CE87C42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89FFB-522A-3612-6D15-81AB733B8D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14644-3E9A-48CB-BCAE-FFEE53714F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495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2555F-0DD0-5382-CB86-37D293ED7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5360" y="361403"/>
            <a:ext cx="3272044" cy="5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08FD3-6399-B92A-7430-396EFD4E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382D18-CB6D-960D-B53F-2EF016C237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E4022D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E4022D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E4022D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E4022D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E4022D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E4022D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59FDF-4D2F-1079-16FF-BF9BA5259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E40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391C8-FFC8-00C1-01C7-75859F5E78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E40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E4022D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E4022D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E4022D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E4022D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E4022D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E4022D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00B97-78C0-9016-7EC3-00C6828B3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3CC029-EFDA-AB16-F18F-2B28F97F6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D0FAE2-8A16-4E89-F06A-CE47B8759E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54F47-73CC-1BE2-269A-AC40657A9F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5360" y="361403"/>
            <a:ext cx="3272044" cy="5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6A738-DFF6-F19E-D597-848AC9980C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7A9F23-6E7B-EFFD-036A-0A2052FA2C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E40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/>
              <a:t>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83569-9A9A-2921-DC5A-078748F9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7F75D-9657-DAF2-28AA-319B7B6CA6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27025" y="2060848"/>
            <a:ext cx="3737950" cy="1078579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77ED210E-B6D3-9E8C-B64A-EBFABB55C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3738"/>
          <a:stretch/>
        </p:blipFill>
        <p:spPr>
          <a:xfrm>
            <a:off x="3683732" y="3846793"/>
            <a:ext cx="4824536" cy="7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F67BE-404D-BB74-8975-1CC92403C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27478-FA4D-94A0-47CA-1A0C58949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83011-F2F4-2284-BF10-E471E28C73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E4022D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E4022D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3" name="Espaço Reservado para Número de Slide 15">
            <a:extLst>
              <a:ext uri="{FF2B5EF4-FFF2-40B4-BE49-F238E27FC236}">
                <a16:creationId xmlns:a16="http://schemas.microsoft.com/office/drawing/2014/main" id="{ECFFC832-BB8A-1451-0289-B0B11ACF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E4022D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ucamaisbrasil.com.br/enem/lingua-portuguesa/pal&#237;ndromo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inf.ufpr.br/maziero/doku.php?id=prog2:start" TargetMode="Externa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Algoritmos e </a:t>
            </a:r>
            <a:r>
              <a:rPr lang="pt-BR"/>
              <a:t>Programação II</a:t>
            </a:r>
          </a:p>
          <a:p>
            <a:r>
              <a:rPr lang="pt-BR"/>
              <a:t>2º </a:t>
            </a:r>
            <a:r>
              <a:rPr lang="pt-BR" dirty="0"/>
              <a:t>semestre de 2023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8496944" cy="1446550"/>
          </a:xfrm>
        </p:spPr>
        <p:txBody>
          <a:bodyPr>
            <a:normAutofit/>
          </a:bodyPr>
          <a:lstStyle/>
          <a:p>
            <a:r>
              <a:rPr lang="pt-BR" dirty="0"/>
              <a:t>Recursão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2017" y="4737346"/>
            <a:ext cx="9838519" cy="178799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dirty="0"/>
              <a:t>Prof. André Kishimoto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dirty="0"/>
              <a:t>Prof. Gustavo Scalabrini Sampaio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dirty="0"/>
              <a:t>Prof. Leandro Carlos Fernandes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i="1" dirty="0"/>
              <a:t>(Conteúdo adaptado do material elaborado e gentilmente </a:t>
            </a:r>
            <a:r>
              <a:rPr lang="pt-BR" i="1"/>
              <a:t>cedido pela p</a:t>
            </a:r>
            <a:r>
              <a:rPr lang="en-BR" i="1" dirty="0"/>
              <a:t>rof</a:t>
            </a:r>
            <a:r>
              <a:rPr lang="pt-BR" i="1"/>
              <a:t>a</a:t>
            </a:r>
            <a:r>
              <a:rPr lang="en-BR" i="1"/>
              <a:t>.</a:t>
            </a:r>
            <a:r>
              <a:rPr lang="pt-BR" i="1"/>
              <a:t>  </a:t>
            </a:r>
            <a:r>
              <a:rPr lang="pt-BR" i="1" dirty="0"/>
              <a:t>Ana </a:t>
            </a:r>
            <a:r>
              <a:rPr lang="pt-BR" i="1" dirty="0" err="1"/>
              <a:t>Grasielle</a:t>
            </a:r>
            <a:r>
              <a:rPr lang="pt-BR" i="1" dirty="0"/>
              <a:t> Dionisio Correa e prof.</a:t>
            </a:r>
            <a:r>
              <a:rPr lang="en-BR" i="1" dirty="0"/>
              <a:t> </a:t>
            </a:r>
            <a:r>
              <a:rPr lang="pt-BR" i="1" dirty="0"/>
              <a:t>Tomaz </a:t>
            </a:r>
            <a:r>
              <a:rPr lang="pt-BR" i="1" dirty="0" err="1"/>
              <a:t>Mikio</a:t>
            </a:r>
            <a:r>
              <a:rPr lang="pt-BR" i="1" dirty="0"/>
              <a:t> Sasaki)</a:t>
            </a:r>
            <a:endParaRPr lang="en-BR" i="1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931745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18452AD-386A-C314-CDE9-F41FB13CF489}"/>
              </a:ext>
            </a:extLst>
          </p:cNvPr>
          <p:cNvGrpSpPr/>
          <p:nvPr/>
        </p:nvGrpSpPr>
        <p:grpSpPr>
          <a:xfrm>
            <a:off x="5110766" y="4653136"/>
            <a:ext cx="193146" cy="216024"/>
            <a:chOff x="5110766" y="4653136"/>
            <a:chExt cx="193146" cy="216024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A5D4D088-9F9D-EEF8-38F8-84F4B237A1D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099327" y="4664575"/>
              <a:ext cx="216024" cy="193146"/>
            </a:xfrm>
            <a:prstGeom prst="bentConnector3">
              <a:avLst>
                <a:gd name="adj1" fmla="val 9997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0F2D8B-E92D-D3F1-08E2-F136588C3568}"/>
                </a:ext>
              </a:extLst>
            </p:cNvPr>
            <p:cNvCxnSpPr>
              <a:cxnSpLocks/>
            </p:cNvCxnSpPr>
            <p:nvPr/>
          </p:nvCxnSpPr>
          <p:spPr>
            <a:xfrm>
              <a:off x="5110766" y="4869160"/>
              <a:ext cx="1931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049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19087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4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994382F-2B66-FB27-483E-D878D1EF65F1}"/>
              </a:ext>
            </a:extLst>
          </p:cNvPr>
          <p:cNvGrpSpPr/>
          <p:nvPr/>
        </p:nvGrpSpPr>
        <p:grpSpPr>
          <a:xfrm>
            <a:off x="5110766" y="4290283"/>
            <a:ext cx="193146" cy="578877"/>
            <a:chOff x="5110766" y="4290283"/>
            <a:chExt cx="193146" cy="57887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66701B-C999-31FD-13F8-4E6D51B73A84}"/>
                </a:ext>
              </a:extLst>
            </p:cNvPr>
            <p:cNvGrpSpPr/>
            <p:nvPr/>
          </p:nvGrpSpPr>
          <p:grpSpPr>
            <a:xfrm>
              <a:off x="5110766" y="4653136"/>
              <a:ext cx="193146" cy="216024"/>
              <a:chOff x="5110766" y="4653136"/>
              <a:chExt cx="193146" cy="216024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54E86389-B712-EBDE-36E5-572C1E5F94F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36D4520-E51D-76D1-4227-96D8A4428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322429-5504-C8D5-F65F-18B011CD94E2}"/>
                </a:ext>
              </a:extLst>
            </p:cNvPr>
            <p:cNvGrpSpPr/>
            <p:nvPr/>
          </p:nvGrpSpPr>
          <p:grpSpPr>
            <a:xfrm>
              <a:off x="5110766" y="4290283"/>
              <a:ext cx="193146" cy="216024"/>
              <a:chOff x="5110766" y="4653136"/>
              <a:chExt cx="193146" cy="216024"/>
            </a:xfrm>
          </p:grpSpPr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12A1B9F0-319E-1F6D-1FBF-908CB2B27F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370994E-6230-6B6A-A0F4-7E989F798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7370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16444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3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4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C530B8F-5A6C-6DED-E12D-A323EBFE2657}"/>
              </a:ext>
            </a:extLst>
          </p:cNvPr>
          <p:cNvGrpSpPr/>
          <p:nvPr/>
        </p:nvGrpSpPr>
        <p:grpSpPr>
          <a:xfrm>
            <a:off x="5110766" y="3927430"/>
            <a:ext cx="193146" cy="941730"/>
            <a:chOff x="5110766" y="3927430"/>
            <a:chExt cx="193146" cy="94173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C80E891-0B34-4C0F-14C1-53B5AD9AB7B6}"/>
                </a:ext>
              </a:extLst>
            </p:cNvPr>
            <p:cNvGrpSpPr/>
            <p:nvPr/>
          </p:nvGrpSpPr>
          <p:grpSpPr>
            <a:xfrm>
              <a:off x="5110766" y="4653136"/>
              <a:ext cx="193146" cy="216024"/>
              <a:chOff x="5110766" y="4653136"/>
              <a:chExt cx="193146" cy="216024"/>
            </a:xfrm>
          </p:grpSpPr>
          <p:cxnSp>
            <p:nvCxnSpPr>
              <p:cNvPr id="3" name="Connector: Elbow 2">
                <a:extLst>
                  <a:ext uri="{FF2B5EF4-FFF2-40B4-BE49-F238E27FC236}">
                    <a16:creationId xmlns:a16="http://schemas.microsoft.com/office/drawing/2014/main" id="{837FA028-5A08-0A7B-3FE4-1CF72F8CC9B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ADE7160-9A30-7380-2F1A-D0E37EA87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0FB406-A089-25C5-1AFD-A66B1789BDDD}"/>
                </a:ext>
              </a:extLst>
            </p:cNvPr>
            <p:cNvGrpSpPr/>
            <p:nvPr/>
          </p:nvGrpSpPr>
          <p:grpSpPr>
            <a:xfrm>
              <a:off x="5110766" y="4290283"/>
              <a:ext cx="193146" cy="216024"/>
              <a:chOff x="5110766" y="4653136"/>
              <a:chExt cx="193146" cy="216024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5D4A3CDF-8335-445B-7A5B-7818BE984C7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2FC12F1-5C98-7489-6488-FEDA56191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EFFE68-7577-3929-9263-2605E4FACFCC}"/>
                </a:ext>
              </a:extLst>
            </p:cNvPr>
            <p:cNvGrpSpPr/>
            <p:nvPr/>
          </p:nvGrpSpPr>
          <p:grpSpPr>
            <a:xfrm>
              <a:off x="5110766" y="3927430"/>
              <a:ext cx="193146" cy="216024"/>
              <a:chOff x="5110766" y="4653136"/>
              <a:chExt cx="193146" cy="216024"/>
            </a:xfrm>
          </p:grpSpPr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7B6FE2A2-2856-716B-D98B-1AE2A4A3AC7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328F71-F310-C84C-6B80-4C021B339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3691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993234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2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3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4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C8AF7E5-F81B-3561-989D-71D558F7B187}"/>
              </a:ext>
            </a:extLst>
          </p:cNvPr>
          <p:cNvGrpSpPr/>
          <p:nvPr/>
        </p:nvGrpSpPr>
        <p:grpSpPr>
          <a:xfrm>
            <a:off x="5110766" y="3564577"/>
            <a:ext cx="193146" cy="1304583"/>
            <a:chOff x="5110766" y="3564577"/>
            <a:chExt cx="193146" cy="13045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CF8A37-0A39-F22D-E55C-29F312E6AFFB}"/>
                </a:ext>
              </a:extLst>
            </p:cNvPr>
            <p:cNvGrpSpPr/>
            <p:nvPr/>
          </p:nvGrpSpPr>
          <p:grpSpPr>
            <a:xfrm>
              <a:off x="5110766" y="4653136"/>
              <a:ext cx="193146" cy="216024"/>
              <a:chOff x="5110766" y="4653136"/>
              <a:chExt cx="193146" cy="216024"/>
            </a:xfrm>
          </p:grpSpPr>
          <p:cxnSp>
            <p:nvCxnSpPr>
              <p:cNvPr id="3" name="Connector: Elbow 2">
                <a:extLst>
                  <a:ext uri="{FF2B5EF4-FFF2-40B4-BE49-F238E27FC236}">
                    <a16:creationId xmlns:a16="http://schemas.microsoft.com/office/drawing/2014/main" id="{95E41EB8-1AC5-7B40-F7D6-746EDE4E717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7332AE7-DE24-9282-1A40-984F350F0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5A59E7-CF50-E455-2AD9-6F484C5D3BFF}"/>
                </a:ext>
              </a:extLst>
            </p:cNvPr>
            <p:cNvGrpSpPr/>
            <p:nvPr/>
          </p:nvGrpSpPr>
          <p:grpSpPr>
            <a:xfrm>
              <a:off x="5110766" y="4290283"/>
              <a:ext cx="193146" cy="216024"/>
              <a:chOff x="5110766" y="4653136"/>
              <a:chExt cx="193146" cy="216024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FE98549C-E9E5-FBF9-2178-4F7F580637F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94C0F4D-DCDA-DCFF-1393-248800F05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D3E4D1-81AC-5064-4A63-59B18CFFA187}"/>
                </a:ext>
              </a:extLst>
            </p:cNvPr>
            <p:cNvGrpSpPr/>
            <p:nvPr/>
          </p:nvGrpSpPr>
          <p:grpSpPr>
            <a:xfrm>
              <a:off x="5110766" y="3927430"/>
              <a:ext cx="193146" cy="216024"/>
              <a:chOff x="5110766" y="4653136"/>
              <a:chExt cx="193146" cy="216024"/>
            </a:xfrm>
          </p:grpSpPr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8C3BDD55-26BB-39EB-28F7-5553DA1139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A84FCA-7994-FB3E-969A-A8F33580D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2290EB-EC0F-D9C4-BC0D-CA5AA7589086}"/>
                </a:ext>
              </a:extLst>
            </p:cNvPr>
            <p:cNvGrpSpPr/>
            <p:nvPr/>
          </p:nvGrpSpPr>
          <p:grpSpPr>
            <a:xfrm>
              <a:off x="5110766" y="3564577"/>
              <a:ext cx="193146" cy="216024"/>
              <a:chOff x="5110766" y="4653136"/>
              <a:chExt cx="193146" cy="216024"/>
            </a:xfrm>
          </p:grpSpPr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1E906389-5706-ACC8-9D96-2F6BE800551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4A242F2-4814-F01B-EEC7-51F23B71E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985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12699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2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3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4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687BECF-CC81-C61E-EAE8-1AA6546E93EF}"/>
              </a:ext>
            </a:extLst>
          </p:cNvPr>
          <p:cNvGrpSpPr/>
          <p:nvPr/>
        </p:nvGrpSpPr>
        <p:grpSpPr>
          <a:xfrm>
            <a:off x="5110766" y="3201724"/>
            <a:ext cx="193146" cy="1667436"/>
            <a:chOff x="5110766" y="3201724"/>
            <a:chExt cx="193146" cy="16674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8308573-760A-1CCA-8A48-9EE64304547D}"/>
                </a:ext>
              </a:extLst>
            </p:cNvPr>
            <p:cNvGrpSpPr/>
            <p:nvPr/>
          </p:nvGrpSpPr>
          <p:grpSpPr>
            <a:xfrm>
              <a:off x="5110766" y="4653136"/>
              <a:ext cx="193146" cy="216024"/>
              <a:chOff x="5110766" y="4653136"/>
              <a:chExt cx="193146" cy="216024"/>
            </a:xfrm>
          </p:grpSpPr>
          <p:cxnSp>
            <p:nvCxnSpPr>
              <p:cNvPr id="3" name="Connector: Elbow 2">
                <a:extLst>
                  <a:ext uri="{FF2B5EF4-FFF2-40B4-BE49-F238E27FC236}">
                    <a16:creationId xmlns:a16="http://schemas.microsoft.com/office/drawing/2014/main" id="{B9543A32-B917-10B5-3A5B-B69C79ABB87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F799812-F938-EE72-570B-A02B40CF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CE7296-0570-A200-3B1F-F513036E597C}"/>
                </a:ext>
              </a:extLst>
            </p:cNvPr>
            <p:cNvGrpSpPr/>
            <p:nvPr/>
          </p:nvGrpSpPr>
          <p:grpSpPr>
            <a:xfrm>
              <a:off x="5110766" y="4290283"/>
              <a:ext cx="193146" cy="216024"/>
              <a:chOff x="5110766" y="4653136"/>
              <a:chExt cx="193146" cy="216024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DB192F4E-8FDC-586C-0FA6-C0549851D8A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47F4375-B476-2E2C-B2FD-A942E726A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1C4B01-6D69-3EEA-4410-79570EE617E9}"/>
                </a:ext>
              </a:extLst>
            </p:cNvPr>
            <p:cNvGrpSpPr/>
            <p:nvPr/>
          </p:nvGrpSpPr>
          <p:grpSpPr>
            <a:xfrm>
              <a:off x="5110766" y="3927430"/>
              <a:ext cx="193146" cy="216024"/>
              <a:chOff x="5110766" y="4653136"/>
              <a:chExt cx="193146" cy="216024"/>
            </a:xfrm>
          </p:grpSpPr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3B7F65D1-ED40-043F-A139-EFF59963248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87FE328-2136-73D7-9FA4-574164740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F9CFAC-1C95-CE75-C305-9640CD2D2D8C}"/>
                </a:ext>
              </a:extLst>
            </p:cNvPr>
            <p:cNvGrpSpPr/>
            <p:nvPr/>
          </p:nvGrpSpPr>
          <p:grpSpPr>
            <a:xfrm>
              <a:off x="5110766" y="3564577"/>
              <a:ext cx="193146" cy="216024"/>
              <a:chOff x="5110766" y="4653136"/>
              <a:chExt cx="193146" cy="216024"/>
            </a:xfrm>
          </p:grpSpPr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3C9B4D53-8C41-9473-2BDD-9FF540A714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8CD3A83-F345-323C-781B-562D70B1D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574BD7-95EB-AABF-34C0-C4903F252A50}"/>
                </a:ext>
              </a:extLst>
            </p:cNvPr>
            <p:cNvGrpSpPr/>
            <p:nvPr/>
          </p:nvGrpSpPr>
          <p:grpSpPr>
            <a:xfrm>
              <a:off x="5110766" y="3201724"/>
              <a:ext cx="193146" cy="216024"/>
              <a:chOff x="5110766" y="4653136"/>
              <a:chExt cx="193146" cy="216024"/>
            </a:xfrm>
          </p:grpSpPr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E3D5771-739D-ABAE-51A1-EE423EB1DBB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F865B0E-DB3D-0B66-9DD0-989B52532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6386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381789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2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3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4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687BECF-CC81-C61E-EAE8-1AA6546E93EF}"/>
              </a:ext>
            </a:extLst>
          </p:cNvPr>
          <p:cNvGrpSpPr/>
          <p:nvPr/>
        </p:nvGrpSpPr>
        <p:grpSpPr>
          <a:xfrm>
            <a:off x="5110766" y="3201724"/>
            <a:ext cx="193146" cy="1667436"/>
            <a:chOff x="5110766" y="3201724"/>
            <a:chExt cx="193146" cy="16674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8308573-760A-1CCA-8A48-9EE64304547D}"/>
                </a:ext>
              </a:extLst>
            </p:cNvPr>
            <p:cNvGrpSpPr/>
            <p:nvPr/>
          </p:nvGrpSpPr>
          <p:grpSpPr>
            <a:xfrm>
              <a:off x="5110766" y="4653136"/>
              <a:ext cx="193146" cy="216024"/>
              <a:chOff x="5110766" y="4653136"/>
              <a:chExt cx="193146" cy="216024"/>
            </a:xfrm>
          </p:grpSpPr>
          <p:cxnSp>
            <p:nvCxnSpPr>
              <p:cNvPr id="3" name="Connector: Elbow 2">
                <a:extLst>
                  <a:ext uri="{FF2B5EF4-FFF2-40B4-BE49-F238E27FC236}">
                    <a16:creationId xmlns:a16="http://schemas.microsoft.com/office/drawing/2014/main" id="{B9543A32-B917-10B5-3A5B-B69C79ABB87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F799812-F938-EE72-570B-A02B40CF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CE7296-0570-A200-3B1F-F513036E597C}"/>
                </a:ext>
              </a:extLst>
            </p:cNvPr>
            <p:cNvGrpSpPr/>
            <p:nvPr/>
          </p:nvGrpSpPr>
          <p:grpSpPr>
            <a:xfrm>
              <a:off x="5110766" y="4290283"/>
              <a:ext cx="193146" cy="216024"/>
              <a:chOff x="5110766" y="4653136"/>
              <a:chExt cx="193146" cy="216024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DB192F4E-8FDC-586C-0FA6-C0549851D8A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47F4375-B476-2E2C-B2FD-A942E726A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1C4B01-6D69-3EEA-4410-79570EE617E9}"/>
                </a:ext>
              </a:extLst>
            </p:cNvPr>
            <p:cNvGrpSpPr/>
            <p:nvPr/>
          </p:nvGrpSpPr>
          <p:grpSpPr>
            <a:xfrm>
              <a:off x="5110766" y="3927430"/>
              <a:ext cx="193146" cy="216024"/>
              <a:chOff x="5110766" y="4653136"/>
              <a:chExt cx="193146" cy="216024"/>
            </a:xfrm>
          </p:grpSpPr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3B7F65D1-ED40-043F-A139-EFF59963248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87FE328-2136-73D7-9FA4-574164740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F9CFAC-1C95-CE75-C305-9640CD2D2D8C}"/>
                </a:ext>
              </a:extLst>
            </p:cNvPr>
            <p:cNvGrpSpPr/>
            <p:nvPr/>
          </p:nvGrpSpPr>
          <p:grpSpPr>
            <a:xfrm>
              <a:off x="5110766" y="3564577"/>
              <a:ext cx="193146" cy="216024"/>
              <a:chOff x="5110766" y="4653136"/>
              <a:chExt cx="193146" cy="216024"/>
            </a:xfrm>
          </p:grpSpPr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3C9B4D53-8C41-9473-2BDD-9FF540A714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8CD3A83-F345-323C-781B-562D70B1D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574BD7-95EB-AABF-34C0-C4903F252A50}"/>
                </a:ext>
              </a:extLst>
            </p:cNvPr>
            <p:cNvGrpSpPr/>
            <p:nvPr/>
          </p:nvGrpSpPr>
          <p:grpSpPr>
            <a:xfrm>
              <a:off x="5110766" y="3201724"/>
              <a:ext cx="193146" cy="216024"/>
              <a:chOff x="5110766" y="4653136"/>
              <a:chExt cx="193146" cy="216024"/>
            </a:xfrm>
          </p:grpSpPr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7E3D5771-739D-ABAE-51A1-EE423EB1DBB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9327" y="4664575"/>
                <a:ext cx="216024" cy="193146"/>
              </a:xfrm>
              <a:prstGeom prst="bentConnector3">
                <a:avLst>
                  <a:gd name="adj1" fmla="val 9997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F865B0E-DB3D-0B66-9DD0-989B52532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0766" y="4869160"/>
                <a:ext cx="1931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1291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67364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noStrike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2 + </a:t>
                      </a:r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3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4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6E36B7-1E33-F748-D03F-58F00A9851E2}"/>
              </a:ext>
            </a:extLst>
          </p:cNvPr>
          <p:cNvGrpSpPr/>
          <p:nvPr/>
        </p:nvGrpSpPr>
        <p:grpSpPr>
          <a:xfrm rot="10800000">
            <a:off x="10474269" y="3140968"/>
            <a:ext cx="748521" cy="288029"/>
            <a:chOff x="5110765" y="4581132"/>
            <a:chExt cx="748521" cy="288029"/>
          </a:xfrm>
        </p:grpSpPr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F0B9836D-1A78-4732-BF6F-5C9D3D008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765" y="4581132"/>
              <a:ext cx="748521" cy="288029"/>
            </a:xfrm>
            <a:prstGeom prst="bentConnector3">
              <a:avLst>
                <a:gd name="adj1" fmla="val 113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528A62-7901-1491-2656-531743B24517}"/>
                </a:ext>
              </a:extLst>
            </p:cNvPr>
            <p:cNvCxnSpPr>
              <a:cxnSpLocks/>
            </p:cNvCxnSpPr>
            <p:nvPr/>
          </p:nvCxnSpPr>
          <p:spPr>
            <a:xfrm>
              <a:off x="5110766" y="4869160"/>
              <a:ext cx="1931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24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506557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2 + 1</a:t>
                      </a:r>
                      <a:r>
                        <a:rPr lang="pt-B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3 + </a:t>
                      </a:r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4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2D0B8E-2E5C-9F69-26ED-63DD37C7FF9E}"/>
              </a:ext>
            </a:extLst>
          </p:cNvPr>
          <p:cNvGrpSpPr/>
          <p:nvPr/>
        </p:nvGrpSpPr>
        <p:grpSpPr>
          <a:xfrm rot="10800000">
            <a:off x="10474269" y="3538033"/>
            <a:ext cx="748521" cy="288029"/>
            <a:chOff x="5110765" y="4581132"/>
            <a:chExt cx="748521" cy="288029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09B9C43-44A4-22CC-D6BE-609064A14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765" y="4581132"/>
              <a:ext cx="748521" cy="288029"/>
            </a:xfrm>
            <a:prstGeom prst="bentConnector3">
              <a:avLst>
                <a:gd name="adj1" fmla="val 113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EB9E8A-531B-B6A7-DB26-AC304CE98894}"/>
                </a:ext>
              </a:extLst>
            </p:cNvPr>
            <p:cNvCxnSpPr>
              <a:cxnSpLocks/>
            </p:cNvCxnSpPr>
            <p:nvPr/>
          </p:nvCxnSpPr>
          <p:spPr>
            <a:xfrm>
              <a:off x="5110766" y="4869160"/>
              <a:ext cx="1931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55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525576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3 + 3</a:t>
                      </a:r>
                      <a:r>
                        <a:rPr lang="pt-BR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4 + </a:t>
                      </a:r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C0C3A6-DA1B-77AF-931A-C4D48C76DEA2}"/>
              </a:ext>
            </a:extLst>
          </p:cNvPr>
          <p:cNvGrpSpPr/>
          <p:nvPr/>
        </p:nvGrpSpPr>
        <p:grpSpPr>
          <a:xfrm rot="10800000">
            <a:off x="10474269" y="3861049"/>
            <a:ext cx="748521" cy="288029"/>
            <a:chOff x="5110765" y="4581132"/>
            <a:chExt cx="748521" cy="288029"/>
          </a:xfrm>
        </p:grpSpPr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0C11AA42-AEEF-D8EA-675E-E135F1F3C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765" y="4581132"/>
              <a:ext cx="748521" cy="288029"/>
            </a:xfrm>
            <a:prstGeom prst="bentConnector3">
              <a:avLst>
                <a:gd name="adj1" fmla="val 113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88F8948-4890-A6E5-4819-F063A6DE39B6}"/>
                </a:ext>
              </a:extLst>
            </p:cNvPr>
            <p:cNvCxnSpPr>
              <a:cxnSpLocks/>
            </p:cNvCxnSpPr>
            <p:nvPr/>
          </p:nvCxnSpPr>
          <p:spPr>
            <a:xfrm>
              <a:off x="5110766" y="4869160"/>
              <a:ext cx="1931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38694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4 + 6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 =</a:t>
                      </a:r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5 + </a:t>
                      </a:r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F322BF6-0106-69C4-781E-38E0C28F6C45}"/>
              </a:ext>
            </a:extLst>
          </p:cNvPr>
          <p:cNvGrpSpPr/>
          <p:nvPr/>
        </p:nvGrpSpPr>
        <p:grpSpPr>
          <a:xfrm rot="10800000">
            <a:off x="10560497" y="4293096"/>
            <a:ext cx="662295" cy="288031"/>
            <a:chOff x="5110763" y="4581132"/>
            <a:chExt cx="662295" cy="288031"/>
          </a:xfrm>
        </p:grpSpPr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B7E22655-E9B9-DEC7-BF48-635F5DBE0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763" y="4581132"/>
              <a:ext cx="662295" cy="288031"/>
            </a:xfrm>
            <a:prstGeom prst="bentConnector3">
              <a:avLst>
                <a:gd name="adj1" fmla="val 146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2CBC26-585D-ECC5-339E-A1FAD25B0644}"/>
                </a:ext>
              </a:extLst>
            </p:cNvPr>
            <p:cNvCxnSpPr>
              <a:cxnSpLocks/>
            </p:cNvCxnSpPr>
            <p:nvPr/>
          </p:nvCxnSpPr>
          <p:spPr>
            <a:xfrm>
              <a:off x="5110766" y="4869160"/>
              <a:ext cx="1931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7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060432" cy="7000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maioria dos problemas em computação envolve a repetição de passos.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D34D5A-D1F4-7A12-63BD-645BDEE2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367" y="2492896"/>
            <a:ext cx="3412257" cy="2798447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524C2F6-BE28-CD25-A58C-DA8E9D23184B}"/>
              </a:ext>
            </a:extLst>
          </p:cNvPr>
          <p:cNvSpPr txBox="1">
            <a:spLocks/>
          </p:cNvSpPr>
          <p:nvPr/>
        </p:nvSpPr>
        <p:spPr>
          <a:xfrm>
            <a:off x="1053680" y="2420888"/>
            <a:ext cx="7189551" cy="31906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As declarações de controle </a:t>
            </a:r>
            <a:r>
              <a:rPr lang="pt-BR" sz="2400" b="1" dirty="0"/>
              <a:t>iterativo</a:t>
            </a:r>
            <a:r>
              <a:rPr lang="pt-BR" sz="2400" dirty="0"/>
              <a:t>, tais como </a:t>
            </a:r>
            <a:r>
              <a:rPr lang="pt-BR" sz="2400" i="1" dirty="0"/>
              <a:t>for</a:t>
            </a:r>
            <a:r>
              <a:rPr lang="pt-BR" sz="2400" dirty="0"/>
              <a:t> e </a:t>
            </a:r>
            <a:r>
              <a:rPr lang="pt-BR" sz="2400" i="1" dirty="0" err="1"/>
              <a:t>while</a:t>
            </a:r>
            <a:r>
              <a:rPr lang="pt-BR" sz="2400" dirty="0"/>
              <a:t>, é uma forma de controlar a execução repetida de instruções.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Outro caminho para a solução desses problemas é por meio de </a:t>
            </a:r>
            <a:r>
              <a:rPr lang="pt-BR" sz="2400" b="1" dirty="0"/>
              <a:t>recursão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Na solução de problemas recursivos, um problema é repetidamente quebrado em subproblemas até que o </a:t>
            </a:r>
            <a:r>
              <a:rPr lang="pt-BR" sz="2400" b="1" dirty="0"/>
              <a:t>subproblema</a:t>
            </a:r>
            <a:r>
              <a:rPr lang="pt-BR" sz="2400" dirty="0"/>
              <a:t> possa ser resolvido diretamente.</a:t>
            </a:r>
          </a:p>
        </p:txBody>
      </p:sp>
    </p:spTree>
    <p:extLst>
      <p:ext uri="{BB962C8B-B14F-4D97-AF65-F5344CB8AC3E}">
        <p14:creationId xmlns:p14="http://schemas.microsoft.com/office/powerpoint/2010/main" val="48950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8469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5 + 10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680E9AA-6D48-94CE-C972-73C5292F0EF2}"/>
              </a:ext>
            </a:extLst>
          </p:cNvPr>
          <p:cNvGrpSpPr/>
          <p:nvPr/>
        </p:nvGrpSpPr>
        <p:grpSpPr>
          <a:xfrm rot="10800000">
            <a:off x="10560497" y="4581867"/>
            <a:ext cx="662295" cy="288031"/>
            <a:chOff x="5110763" y="4581132"/>
            <a:chExt cx="662295" cy="288031"/>
          </a:xfrm>
        </p:grpSpPr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03A7CC5F-434A-DA65-6980-CC32D598E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763" y="4581132"/>
              <a:ext cx="662295" cy="288031"/>
            </a:xfrm>
            <a:prstGeom prst="bentConnector3">
              <a:avLst>
                <a:gd name="adj1" fmla="val 146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28FEFC8-BA62-5E38-3705-AFC61E9D0527}"/>
                </a:ext>
              </a:extLst>
            </p:cNvPr>
            <p:cNvCxnSpPr>
              <a:cxnSpLocks/>
            </p:cNvCxnSpPr>
            <p:nvPr/>
          </p:nvCxnSpPr>
          <p:spPr>
            <a:xfrm>
              <a:off x="5110766" y="4869160"/>
              <a:ext cx="1931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8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35844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57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55811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pt-BR" sz="1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490298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(n=2) --&gt; 2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(1)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(n=3) --&gt; 3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(2)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(n=4) --&gt; 4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(3)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(n=5) --&gt; 5 + </a:t>
                      </a:r>
                      <a:r>
                        <a:rPr lang="pt-BR" sz="1800" b="1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(4)</a:t>
                      </a:r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pt-BR" sz="1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96F2B-35B0-9863-A163-92E265B4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76" y="5301208"/>
            <a:ext cx="2771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97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iterativo x fatorial recursivo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E7ACF7-54DB-F9A6-0503-0F942294D3B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63553" y="1916832"/>
                <a:ext cx="10361039" cy="31683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Mecanismos de recursão são </a:t>
                </a:r>
                <a:r>
                  <a:rPr lang="pt-BR" sz="2400" b="1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adequados </a:t>
                </a:r>
                <a:r>
                  <a:rPr lang="pt-BR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para resolução de </a:t>
                </a:r>
                <a:r>
                  <a:rPr lang="pt-BR" sz="2400" b="1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problemas que já possuem uma estrutura recursiva</a:t>
                </a:r>
                <a:r>
                  <a:rPr lang="pt-BR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Por exemplo, vamos considerar o problema de se calcular o fatorial</a:t>
                </a:r>
                <a:r>
                  <a:rPr lang="pt-BR" sz="2400" b="0" i="0" u="none" strike="noStrik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b="0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2400" b="0" i="0" u="none" strike="noStrik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pt-BR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de um número natural </a:t>
                </a:r>
                <a14:m>
                  <m:oMath xmlns:m="http://schemas.openxmlformats.org/officeDocument/2006/math">
                    <m:r>
                      <a:rPr lang="pt-BR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pt-BR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Se considerarmos a definição de fatorial como: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pt-B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×⋯×</m:t>
                      </m:r>
                      <m:r>
                        <a:rPr lang="pt-B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4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8E7ACF7-54DB-F9A6-0503-0F942294D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63553" y="1916832"/>
                <a:ext cx="10361039" cy="3168352"/>
              </a:xfrm>
              <a:blipFill>
                <a:blip r:embed="rId2"/>
                <a:stretch>
                  <a:fillRect l="-765" t="-2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1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iterativo x fatorial recursivo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75743" y="1916832"/>
            <a:ext cx="3800475" cy="576064"/>
          </a:xfrm>
        </p:spPr>
        <p:txBody>
          <a:bodyPr/>
          <a:lstStyle/>
          <a:p>
            <a:pPr algn="ctr"/>
            <a:r>
              <a:rPr lang="pt-BR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Fatorial iterativo</a:t>
            </a:r>
            <a:endParaRPr lang="pt-BR" sz="2400" b="1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6037DED-180C-6B87-659E-DFEB9914350F}"/>
              </a:ext>
            </a:extLst>
          </p:cNvPr>
          <p:cNvSpPr txBox="1">
            <a:spLocks/>
          </p:cNvSpPr>
          <p:nvPr/>
        </p:nvSpPr>
        <p:spPr>
          <a:xfrm>
            <a:off x="6951961" y="1916832"/>
            <a:ext cx="3664295" cy="5760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Fatorial recursivo</a:t>
            </a:r>
          </a:p>
        </p:txBody>
      </p:sp>
      <p:pic>
        <p:nvPicPr>
          <p:cNvPr id="8" name="Gráfico 7" descr="Selo ponto de interrogação com preenchimento sólido">
            <a:extLst>
              <a:ext uri="{FF2B5EF4-FFF2-40B4-BE49-F238E27FC236}">
                <a16:creationId xmlns:a16="http://schemas.microsoft.com/office/drawing/2014/main" id="{429D3D76-A519-8E1B-1407-57E728D77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1452" y="3250025"/>
            <a:ext cx="1465312" cy="146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44B46-EA3F-182C-1966-95FEE597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743" y="2487256"/>
            <a:ext cx="38004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28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iterativo x fatorial recursivo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75743" y="1916832"/>
            <a:ext cx="3800475" cy="576064"/>
          </a:xfrm>
        </p:spPr>
        <p:txBody>
          <a:bodyPr/>
          <a:lstStyle/>
          <a:p>
            <a:pPr algn="ctr"/>
            <a:r>
              <a:rPr lang="pt-BR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Fatorial iterativo</a:t>
            </a:r>
            <a:endParaRPr lang="pt-BR" sz="2400" b="1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76037DED-180C-6B87-659E-DFEB9914350F}"/>
              </a:ext>
            </a:extLst>
          </p:cNvPr>
          <p:cNvSpPr txBox="1">
            <a:spLocks/>
          </p:cNvSpPr>
          <p:nvPr/>
        </p:nvSpPr>
        <p:spPr>
          <a:xfrm>
            <a:off x="6951961" y="1916832"/>
            <a:ext cx="3664295" cy="5760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Fatorial recursivo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44B46-EA3F-182C-1966-95FEE597C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43" y="2487256"/>
            <a:ext cx="3800475" cy="2990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771A99-925A-A23B-B8DF-984411E2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45" y="2492896"/>
            <a:ext cx="48863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0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6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)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5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5848214" y="19888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3">
            <a:extLst>
              <a:ext uri="{FF2B5EF4-FFF2-40B4-BE49-F238E27FC236}">
                <a16:creationId xmlns:a16="http://schemas.microsoft.com/office/drawing/2014/main" id="{DE85F328-7421-6A01-8991-096F5CC7E4FD}"/>
              </a:ext>
            </a:extLst>
          </p:cNvPr>
          <p:cNvCxnSpPr/>
          <p:nvPr/>
        </p:nvCxnSpPr>
        <p:spPr>
          <a:xfrm flipH="1">
            <a:off x="3071664" y="37890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97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5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4468738" y="2420888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38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Funções Não-Recursivas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01A86C1-D1F8-C75E-BD48-B17A3AE9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60848"/>
            <a:ext cx="65532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16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5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7176120" y="306896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865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5848214" y="19888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3">
            <a:extLst>
              <a:ext uri="{FF2B5EF4-FFF2-40B4-BE49-F238E27FC236}">
                <a16:creationId xmlns:a16="http://schemas.microsoft.com/office/drawing/2014/main" id="{DE85F328-7421-6A01-8991-096F5CC7E4FD}"/>
              </a:ext>
            </a:extLst>
          </p:cNvPr>
          <p:cNvCxnSpPr/>
          <p:nvPr/>
        </p:nvCxnSpPr>
        <p:spPr>
          <a:xfrm flipH="1">
            <a:off x="3316610" y="37890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75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4468738" y="2420888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619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7176120" y="306896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559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5848214" y="19888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3">
            <a:extLst>
              <a:ext uri="{FF2B5EF4-FFF2-40B4-BE49-F238E27FC236}">
                <a16:creationId xmlns:a16="http://schemas.microsoft.com/office/drawing/2014/main" id="{DE85F328-7421-6A01-8991-096F5CC7E4FD}"/>
              </a:ext>
            </a:extLst>
          </p:cNvPr>
          <p:cNvCxnSpPr/>
          <p:nvPr/>
        </p:nvCxnSpPr>
        <p:spPr>
          <a:xfrm flipH="1">
            <a:off x="3532634" y="37890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6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4468738" y="2420888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517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3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(2)</a:t>
            </a:r>
            <a:endParaRPr lang="pt-BR" b="1" i="0" dirty="0"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7176120" y="306896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738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3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pt-BR" b="1" i="0" dirty="0"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5 4 3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5848214" y="19888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3">
            <a:extLst>
              <a:ext uri="{FF2B5EF4-FFF2-40B4-BE49-F238E27FC236}">
                <a16:creationId xmlns:a16="http://schemas.microsoft.com/office/drawing/2014/main" id="{DE85F328-7421-6A01-8991-096F5CC7E4FD}"/>
              </a:ext>
            </a:extLst>
          </p:cNvPr>
          <p:cNvCxnSpPr/>
          <p:nvPr/>
        </p:nvCxnSpPr>
        <p:spPr>
          <a:xfrm flipH="1">
            <a:off x="3748658" y="37890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287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3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(2)</a:t>
            </a:r>
            <a:endParaRPr lang="pt-BR" b="1" i="0" dirty="0"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5 4 3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4468738" y="2420888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188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3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(2)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        2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5 4 3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7176120" y="306896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94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Função Recursiva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7408711" cy="37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Uma </a:t>
            </a:r>
            <a:r>
              <a:rPr lang="pt-BR" sz="2400" b="1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função recursiva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é definida como uma função que condicionalmente chama a si mesma.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Na figura ao lado, temos uma função de nome </a:t>
            </a:r>
            <a:r>
              <a:rPr lang="pt-BR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 que é definida em algum ponto para chamar a função </a:t>
            </a:r>
            <a:r>
              <a:rPr lang="pt-BR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 (ela própria).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Existe dois tipos de entidades relacionadas com qualquer função: a </a:t>
            </a:r>
            <a:r>
              <a:rPr lang="pt-BR" sz="2400" b="1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definição da função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 quaisquer </a:t>
            </a:r>
            <a:r>
              <a:rPr lang="pt-BR" sz="2400" b="1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instâncias de execução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Uma função que chama a si mesmo é uma função instância de execução que chama outra instância de execução da mesma função.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B193ED-9ED2-AFCD-0FCB-E16D5A94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2038350"/>
            <a:ext cx="274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77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3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(2)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        2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5 4 3 2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5848214" y="19888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3">
            <a:extLst>
              <a:ext uri="{FF2B5EF4-FFF2-40B4-BE49-F238E27FC236}">
                <a16:creationId xmlns:a16="http://schemas.microsoft.com/office/drawing/2014/main" id="{DE85F328-7421-6A01-8991-096F5CC7E4FD}"/>
              </a:ext>
            </a:extLst>
          </p:cNvPr>
          <p:cNvCxnSpPr/>
          <p:nvPr/>
        </p:nvCxnSpPr>
        <p:spPr>
          <a:xfrm flipH="1">
            <a:off x="4036690" y="378904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130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3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(2)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        2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5 4 3 2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4468738" y="2420888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08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3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(2)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        2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(1)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</a:t>
            </a:r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  <a:endParaRPr lang="pt-BR" b="1" i="0" dirty="0">
              <a:solidFill>
                <a:srgbClr val="0070C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5 4 3 2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1" i="0" dirty="0">
              <a:solidFill>
                <a:srgbClr val="FF000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4" name="Conector de Seta Reta 1">
            <a:extLst>
              <a:ext uri="{FF2B5EF4-FFF2-40B4-BE49-F238E27FC236}">
                <a16:creationId xmlns:a16="http://schemas.microsoft.com/office/drawing/2014/main" id="{FFBBABD9-E005-C1C8-B0F8-563AC2438DC5}"/>
              </a:ext>
            </a:extLst>
          </p:cNvPr>
          <p:cNvCxnSpPr/>
          <p:nvPr/>
        </p:nvCxnSpPr>
        <p:spPr>
          <a:xfrm flipH="1">
            <a:off x="4583832" y="2636912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1">
            <a:extLst>
              <a:ext uri="{FF2B5EF4-FFF2-40B4-BE49-F238E27FC236}">
                <a16:creationId xmlns:a16="http://schemas.microsoft.com/office/drawing/2014/main" id="{F17810A5-4314-757A-87AC-37EEEE16FA2B}"/>
              </a:ext>
            </a:extLst>
          </p:cNvPr>
          <p:cNvCxnSpPr/>
          <p:nvPr/>
        </p:nvCxnSpPr>
        <p:spPr>
          <a:xfrm flipH="1">
            <a:off x="5980906" y="556508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7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3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(2)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       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* 1 = </a:t>
            </a:r>
            <a:r>
              <a:rPr lang="pt-BR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5 4 3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 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ector de Seta Reta 1">
            <a:extLst>
              <a:ext uri="{FF2B5EF4-FFF2-40B4-BE49-F238E27FC236}">
                <a16:creationId xmlns:a16="http://schemas.microsoft.com/office/drawing/2014/main" id="{F17810A5-4314-757A-87AC-37EEEE16FA2B}"/>
              </a:ext>
            </a:extLst>
          </p:cNvPr>
          <p:cNvCxnSpPr/>
          <p:nvPr/>
        </p:nvCxnSpPr>
        <p:spPr>
          <a:xfrm flipH="1">
            <a:off x="6474792" y="530850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1">
            <a:extLst>
              <a:ext uri="{FF2B5EF4-FFF2-40B4-BE49-F238E27FC236}">
                <a16:creationId xmlns:a16="http://schemas.microsoft.com/office/drawing/2014/main" id="{DC01CA06-1EBF-60D2-FDA2-753116190051}"/>
              </a:ext>
            </a:extLst>
          </p:cNvPr>
          <p:cNvCxnSpPr/>
          <p:nvPr/>
        </p:nvCxnSpPr>
        <p:spPr>
          <a:xfrm flipH="1">
            <a:off x="7176120" y="306896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581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</a:t>
            </a:r>
            <a:r>
              <a:rPr lang="pt-BR" b="1" i="0" dirty="0" err="1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(3)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</a:t>
            </a:r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* 2 = </a:t>
            </a:r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6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       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 * 1 = 2</a:t>
            </a:r>
          </a:p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5 4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 2 1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ector de Seta Reta 1">
            <a:extLst>
              <a:ext uri="{FF2B5EF4-FFF2-40B4-BE49-F238E27FC236}">
                <a16:creationId xmlns:a16="http://schemas.microsoft.com/office/drawing/2014/main" id="{F17810A5-4314-757A-87AC-37EEEE16FA2B}"/>
              </a:ext>
            </a:extLst>
          </p:cNvPr>
          <p:cNvCxnSpPr/>
          <p:nvPr/>
        </p:nvCxnSpPr>
        <p:spPr>
          <a:xfrm flipH="1">
            <a:off x="5966445" y="5013176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1">
            <a:extLst>
              <a:ext uri="{FF2B5EF4-FFF2-40B4-BE49-F238E27FC236}">
                <a16:creationId xmlns:a16="http://schemas.microsoft.com/office/drawing/2014/main" id="{DC01CA06-1EBF-60D2-FDA2-753116190051}"/>
              </a:ext>
            </a:extLst>
          </p:cNvPr>
          <p:cNvCxnSpPr/>
          <p:nvPr/>
        </p:nvCxnSpPr>
        <p:spPr>
          <a:xfrm flipH="1">
            <a:off x="7176120" y="306896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882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5 * </a:t>
            </a:r>
            <a:r>
              <a:rPr lang="pt-BR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fatorial_recursivo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(4)</a:t>
            </a:r>
          </a:p>
          <a:p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  <a:r>
              <a:rPr lang="pt-BR" b="1" i="0" dirty="0"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* 6 = </a:t>
            </a:r>
            <a:r>
              <a:rPr lang="pt-BR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24</a:t>
            </a:r>
          </a:p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          3 * 2 = 6</a:t>
            </a:r>
          </a:p>
          <a:p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        2 * 1 = 2</a:t>
            </a:r>
          </a:p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5 </a:t>
            </a:r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 3 2 1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ector de Seta Reta 1">
            <a:extLst>
              <a:ext uri="{FF2B5EF4-FFF2-40B4-BE49-F238E27FC236}">
                <a16:creationId xmlns:a16="http://schemas.microsoft.com/office/drawing/2014/main" id="{F17810A5-4314-757A-87AC-37EEEE16FA2B}"/>
              </a:ext>
            </a:extLst>
          </p:cNvPr>
          <p:cNvCxnSpPr/>
          <p:nvPr/>
        </p:nvCxnSpPr>
        <p:spPr>
          <a:xfrm flipH="1">
            <a:off x="5624165" y="4725144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1">
            <a:extLst>
              <a:ext uri="{FF2B5EF4-FFF2-40B4-BE49-F238E27FC236}">
                <a16:creationId xmlns:a16="http://schemas.microsoft.com/office/drawing/2014/main" id="{DC01CA06-1EBF-60D2-FDA2-753116190051}"/>
              </a:ext>
            </a:extLst>
          </p:cNvPr>
          <p:cNvCxnSpPr/>
          <p:nvPr/>
        </p:nvCxnSpPr>
        <p:spPr>
          <a:xfrm flipH="1">
            <a:off x="7176120" y="306896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215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 err="1">
                <a:effectLst/>
                <a:latin typeface="Consolas" panose="020B0609020204030204" pitchFamily="49" charset="0"/>
              </a:rPr>
              <a:t>fatorial_recursivo</a:t>
            </a:r>
            <a:r>
              <a:rPr lang="pt-BR" b="1" i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           </a:t>
            </a:r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5</a:t>
            </a:r>
            <a:r>
              <a:rPr lang="pt-BR" b="1" dirty="0">
                <a:latin typeface="Consolas" panose="020B0609020204030204" pitchFamily="49" charset="0"/>
                <a:sym typeface="Wingdings" panose="05000000000000000000" pitchFamily="2" charset="2"/>
              </a:rPr>
              <a:t> * 24 = </a:t>
            </a:r>
            <a:r>
              <a:rPr lang="pt-BR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120</a:t>
            </a:r>
          </a:p>
          <a:p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6 = 24</a:t>
            </a:r>
          </a:p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          3 * 2 = 6</a:t>
            </a:r>
          </a:p>
          <a:p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        2 * 1 = 2</a:t>
            </a:r>
          </a:p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 = 5</a:t>
            </a:r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 4 3 2 1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ector de Seta Reta 1">
            <a:extLst>
              <a:ext uri="{FF2B5EF4-FFF2-40B4-BE49-F238E27FC236}">
                <a16:creationId xmlns:a16="http://schemas.microsoft.com/office/drawing/2014/main" id="{F17810A5-4314-757A-87AC-37EEEE16FA2B}"/>
              </a:ext>
            </a:extLst>
          </p:cNvPr>
          <p:cNvCxnSpPr/>
          <p:nvPr/>
        </p:nvCxnSpPr>
        <p:spPr>
          <a:xfrm flipH="1">
            <a:off x="5375920" y="4437112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1">
            <a:extLst>
              <a:ext uri="{FF2B5EF4-FFF2-40B4-BE49-F238E27FC236}">
                <a16:creationId xmlns:a16="http://schemas.microsoft.com/office/drawing/2014/main" id="{DC01CA06-1EBF-60D2-FDA2-753116190051}"/>
              </a:ext>
            </a:extLst>
          </p:cNvPr>
          <p:cNvCxnSpPr/>
          <p:nvPr/>
        </p:nvCxnSpPr>
        <p:spPr>
          <a:xfrm flipH="1">
            <a:off x="7176120" y="306896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0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Fatorial recursivo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EF01A6-556F-A18E-FFA8-F74341FB27F4}"/>
              </a:ext>
            </a:extLst>
          </p:cNvPr>
          <p:cNvSpPr/>
          <p:nvPr/>
        </p:nvSpPr>
        <p:spPr>
          <a:xfrm>
            <a:off x="2171564" y="3982999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Consolas" panose="020B0609020204030204" pitchFamily="49" charset="0"/>
              </a:rPr>
              <a:t>resultado = </a:t>
            </a:r>
            <a:r>
              <a:rPr lang="pt-BR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120</a:t>
            </a:r>
          </a:p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  5 * 24 = 120</a:t>
            </a:r>
          </a:p>
          <a:p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4 * 6 = 24</a:t>
            </a:r>
          </a:p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          3 * 2 = 6</a:t>
            </a:r>
          </a:p>
          <a:p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                      2 * 1 = 2</a:t>
            </a:r>
          </a:p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E27D-2BD9-DB0B-64AE-B2081DAB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64" y="1823343"/>
            <a:ext cx="4886325" cy="16097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8F7AD-DAC2-111B-E9E9-F5F1FBD44FC7}"/>
              </a:ext>
            </a:extLst>
          </p:cNvPr>
          <p:cNvSpPr/>
          <p:nvPr/>
        </p:nvSpPr>
        <p:spPr>
          <a:xfrm>
            <a:off x="2171564" y="3613669"/>
            <a:ext cx="7848872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n = 5 4 3 2 1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ector de Seta Reta 1">
            <a:extLst>
              <a:ext uri="{FF2B5EF4-FFF2-40B4-BE49-F238E27FC236}">
                <a16:creationId xmlns:a16="http://schemas.microsoft.com/office/drawing/2014/main" id="{F17810A5-4314-757A-87AC-37EEEE16FA2B}"/>
              </a:ext>
            </a:extLst>
          </p:cNvPr>
          <p:cNvCxnSpPr/>
          <p:nvPr/>
        </p:nvCxnSpPr>
        <p:spPr>
          <a:xfrm flipH="1">
            <a:off x="4223792" y="4149080"/>
            <a:ext cx="24193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77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B1112-858C-13F9-73D5-39C00B423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Para não esquecer!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B5573-6D9A-53FF-C3B8-18A6F37C2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Toda função recursiva precisa ter uma condição de parada!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Toda chamada recursiva de uma função deve ter valores de argumentos diferentes!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E5E65-D99E-088A-458F-C849BF5C4747}"/>
              </a:ext>
            </a:extLst>
          </p:cNvPr>
          <p:cNvSpPr txBox="1"/>
          <p:nvPr/>
        </p:nvSpPr>
        <p:spPr>
          <a:xfrm>
            <a:off x="6240016" y="3140968"/>
            <a:ext cx="525855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 err="1">
                <a:latin typeface="Consolas" panose="020B0609020204030204" pitchFamily="49" charset="0"/>
              </a:rPr>
              <a:t>int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fatorial_recursivo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int</a:t>
            </a:r>
            <a:r>
              <a:rPr lang="pt-BR" dirty="0">
                <a:latin typeface="Consolas" panose="020B0609020204030204" pitchFamily="49" charset="0"/>
              </a:rPr>
              <a:t> n)</a:t>
            </a:r>
          </a:p>
          <a:p>
            <a:r>
              <a:rPr lang="pt-BR" dirty="0">
                <a:latin typeface="Consolas" panose="020B0609020204030204" pitchFamily="49" charset="0"/>
              </a:rPr>
              <a:t>{</a:t>
            </a:r>
          </a:p>
          <a:p>
            <a:r>
              <a:rPr lang="pt-BR" dirty="0">
                <a:latin typeface="Consolas" panose="020B0609020204030204" pitchFamily="49" charset="0"/>
              </a:rPr>
              <a:t>  </a:t>
            </a:r>
            <a:r>
              <a:rPr lang="pt-BR" dirty="0" err="1">
                <a:latin typeface="Consolas" panose="020B0609020204030204" pitchFamily="49" charset="0"/>
              </a:rPr>
              <a:t>if</a:t>
            </a:r>
            <a:r>
              <a:rPr lang="pt-BR" dirty="0">
                <a:latin typeface="Consolas" panose="020B0609020204030204" pitchFamily="49" charset="0"/>
              </a:rPr>
              <a:t> (n == 1)</a:t>
            </a:r>
          </a:p>
          <a:p>
            <a:r>
              <a:rPr lang="pt-BR" dirty="0">
                <a:latin typeface="Consolas" panose="020B0609020204030204" pitchFamily="49" charset="0"/>
              </a:rPr>
              <a:t>    return 1;</a:t>
            </a:r>
          </a:p>
          <a:p>
            <a:r>
              <a:rPr lang="pt-BR" dirty="0">
                <a:latin typeface="Consolas" panose="020B0609020204030204" pitchFamily="49" charset="0"/>
              </a:rPr>
              <a:t>    </a:t>
            </a:r>
          </a:p>
          <a:p>
            <a:r>
              <a:rPr lang="pt-BR" dirty="0">
                <a:latin typeface="Consolas" panose="020B0609020204030204" pitchFamily="49" charset="0"/>
              </a:rPr>
              <a:t>  return n * </a:t>
            </a:r>
            <a:r>
              <a:rPr lang="pt-BR" dirty="0" err="1">
                <a:highlight>
                  <a:srgbClr val="FFFF00"/>
                </a:highlight>
                <a:latin typeface="Consolas" panose="020B0609020204030204" pitchFamily="49" charset="0"/>
              </a:rPr>
              <a:t>fatorial_recursivo</a:t>
            </a:r>
            <a:r>
              <a:rPr lang="pt-BR" dirty="0">
                <a:highlight>
                  <a:srgbClr val="FFFF00"/>
                </a:highlight>
                <a:latin typeface="Consolas" panose="020B0609020204030204" pitchFamily="49" charset="0"/>
              </a:rPr>
              <a:t>(n)</a:t>
            </a:r>
            <a:r>
              <a:rPr lang="pt-BR" dirty="0"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41BD3-D877-BD64-7D72-5241FDEBB89F}"/>
              </a:ext>
            </a:extLst>
          </p:cNvPr>
          <p:cNvSpPr txBox="1"/>
          <p:nvPr/>
        </p:nvSpPr>
        <p:spPr>
          <a:xfrm>
            <a:off x="693429" y="3140968"/>
            <a:ext cx="525855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 err="1">
                <a:latin typeface="Consolas" panose="020B0609020204030204" pitchFamily="49" charset="0"/>
              </a:rPr>
              <a:t>int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fatorial_recursivo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int</a:t>
            </a:r>
            <a:r>
              <a:rPr lang="pt-BR" dirty="0">
                <a:latin typeface="Consolas" panose="020B0609020204030204" pitchFamily="49" charset="0"/>
              </a:rPr>
              <a:t> n)</a:t>
            </a:r>
          </a:p>
          <a:p>
            <a:r>
              <a:rPr lang="pt-BR" dirty="0">
                <a:latin typeface="Consolas" panose="020B0609020204030204" pitchFamily="49" charset="0"/>
              </a:rPr>
              <a:t>{</a:t>
            </a:r>
          </a:p>
          <a:p>
            <a:r>
              <a:rPr lang="pt-BR" dirty="0">
                <a:latin typeface="Consolas" panose="020B0609020204030204" pitchFamily="49" charset="0"/>
              </a:rPr>
              <a:t>  </a:t>
            </a:r>
            <a:r>
              <a:rPr lang="pt-BR" dirty="0">
                <a:highlight>
                  <a:srgbClr val="FFFF00"/>
                </a:highlight>
                <a:latin typeface="Consolas" panose="020B0609020204030204" pitchFamily="49" charset="0"/>
              </a:rPr>
              <a:t>// Caso base???</a:t>
            </a:r>
          </a:p>
          <a:p>
            <a:r>
              <a:rPr lang="pt-BR" dirty="0">
                <a:latin typeface="Consolas" panose="020B0609020204030204" pitchFamily="49" charset="0"/>
              </a:rPr>
              <a:t>    </a:t>
            </a:r>
          </a:p>
          <a:p>
            <a:r>
              <a:rPr lang="pt-BR" dirty="0">
                <a:latin typeface="Consolas" panose="020B0609020204030204" pitchFamily="49" charset="0"/>
              </a:rPr>
              <a:t>  return n * </a:t>
            </a:r>
            <a:r>
              <a:rPr lang="pt-BR" dirty="0" err="1">
                <a:latin typeface="Consolas" panose="020B0609020204030204" pitchFamily="49" charset="0"/>
              </a:rPr>
              <a:t>fatorial_recursivo</a:t>
            </a:r>
            <a:r>
              <a:rPr lang="pt-BR" dirty="0">
                <a:latin typeface="Consolas" panose="020B0609020204030204" pitchFamily="49" charset="0"/>
              </a:rPr>
              <a:t>(n - 1);</a:t>
            </a:r>
          </a:p>
          <a:p>
            <a:r>
              <a:rPr lang="pt-BR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tângulo 2">
            <a:extLst>
              <a:ext uri="{FF2B5EF4-FFF2-40B4-BE49-F238E27FC236}">
                <a16:creationId xmlns:a16="http://schemas.microsoft.com/office/drawing/2014/main" id="{B3C000EE-84F0-2E57-473D-1033C4DC5BCC}"/>
              </a:ext>
            </a:extLst>
          </p:cNvPr>
          <p:cNvSpPr/>
          <p:nvPr/>
        </p:nvSpPr>
        <p:spPr>
          <a:xfrm>
            <a:off x="3663499" y="5892293"/>
            <a:ext cx="4860540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Exemplos de recursividades infinitas</a:t>
            </a:r>
            <a:endParaRPr lang="pt-BR" b="1" i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cxnSp>
        <p:nvCxnSpPr>
          <p:cNvPr id="9" name="Conector de Seta Reta 1">
            <a:extLst>
              <a:ext uri="{FF2B5EF4-FFF2-40B4-BE49-F238E27FC236}">
                <a16:creationId xmlns:a16="http://schemas.microsoft.com/office/drawing/2014/main" id="{458CF90F-BE19-3153-31CF-6DBF01A317BA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3322707" y="4895294"/>
            <a:ext cx="2771062" cy="9969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">
            <a:extLst>
              <a:ext uri="{FF2B5EF4-FFF2-40B4-BE49-F238E27FC236}">
                <a16:creationId xmlns:a16="http://schemas.microsoft.com/office/drawing/2014/main" id="{EF9130B9-4A0D-9253-602F-BB568C6C4A4D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6093769" y="5172293"/>
            <a:ext cx="2775524" cy="720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125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5AD69-B014-7CCD-58A1-F1212A9F6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88B87CE-BF12-8588-E73F-7F131CF9826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pt-BR" dirty="0"/>
                  <a:t>Implemente uma função [em C] que resolva a equação abaixo. Assuma que </a:t>
                </a:r>
                <a:r>
                  <a:rPr lang="pt-BR" i="1" dirty="0"/>
                  <a:t>x</a:t>
                </a:r>
                <a:r>
                  <a:rPr lang="pt-BR" dirty="0"/>
                  <a:t> é o valor retornado pela função.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Alguns exemplos de valores e resultados: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=9∴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=2;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=4∴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88B87CE-BF12-8588-E73F-7F131CF98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211" t="-2424" b="-5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67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Função Recursiva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F23636-C342-32C0-D228-636FA65D6C6A}"/>
              </a:ext>
            </a:extLst>
          </p:cNvPr>
          <p:cNvGrpSpPr/>
          <p:nvPr/>
        </p:nvGrpSpPr>
        <p:grpSpPr>
          <a:xfrm>
            <a:off x="1065784" y="1916832"/>
            <a:ext cx="10060432" cy="3729901"/>
            <a:chOff x="1065784" y="1916832"/>
            <a:chExt cx="10060432" cy="372990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4EEDB4C-EEB3-2422-395B-2D0903DF0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925" y="1916832"/>
              <a:ext cx="8820150" cy="3267075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B261D5F-2DCA-F49B-31E2-653F8AD76E2F}"/>
                </a:ext>
              </a:extLst>
            </p:cNvPr>
            <p:cNvSpPr txBox="1"/>
            <p:nvPr/>
          </p:nvSpPr>
          <p:spPr>
            <a:xfrm>
              <a:off x="1065784" y="5277401"/>
              <a:ext cx="100604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8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Cada instância de execução atual da função </a:t>
              </a:r>
              <a:r>
                <a:rPr lang="pt-BR" sz="1800" b="0" i="1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A</a:t>
              </a:r>
              <a:r>
                <a:rPr lang="pt-BR" sz="18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 gerará uma nova instância de execução da função </a:t>
              </a:r>
              <a:r>
                <a:rPr lang="pt-BR" sz="1800" b="0" i="1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A</a:t>
              </a:r>
              <a:r>
                <a:rPr lang="pt-BR" sz="18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87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31AF68-CAE9-5CE7-6C8E-BF784C8F8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Possível solução</a:t>
            </a:r>
            <a:br>
              <a:rPr lang="pt-BR" dirty="0"/>
            </a:br>
            <a:r>
              <a:rPr lang="pt-BR" dirty="0"/>
              <a:t>(versão iterativa)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5104A9-D681-2D81-3F47-934F634EA398}"/>
              </a:ext>
            </a:extLst>
          </p:cNvPr>
          <p:cNvGrpSpPr/>
          <p:nvPr/>
        </p:nvGrpSpPr>
        <p:grpSpPr>
          <a:xfrm>
            <a:off x="5303912" y="338560"/>
            <a:ext cx="5686425" cy="6180881"/>
            <a:chOff x="5303912" y="476672"/>
            <a:chExt cx="5686425" cy="61808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2CC953-D9C4-2275-C85E-E429E2E06524}"/>
                </a:ext>
              </a:extLst>
            </p:cNvPr>
            <p:cNvGrpSpPr/>
            <p:nvPr/>
          </p:nvGrpSpPr>
          <p:grpSpPr>
            <a:xfrm>
              <a:off x="5303912" y="476672"/>
              <a:ext cx="5686425" cy="5486400"/>
              <a:chOff x="3252787" y="1130678"/>
              <a:chExt cx="5686425" cy="54864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4D719-1765-BEEC-3737-B762C18F4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2787" y="1130678"/>
                <a:ext cx="5686425" cy="54864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11A2311-BFDD-1E16-2CBE-D0BD7136F6E2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152" y="1844824"/>
                    <a:ext cx="1251019" cy="9640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oMath>
                      </m:oMathPara>
                    </a14:m>
                    <a:endParaRPr lang="pt-BR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11A2311-BFDD-1E16-2CBE-D0BD7136F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152" y="1844824"/>
                    <a:ext cx="1251019" cy="96404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8C50B1-5687-79A4-553E-B965EE42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9824" y="6105103"/>
              <a:ext cx="2514600" cy="552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0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5AD69-B014-7CCD-58A1-F1212A9F6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B87CE-BF12-8588-E73F-7F131CF982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Como implementar uma função que resolve o mesmo problema, mas sem usar loops?</a:t>
            </a:r>
          </a:p>
          <a:p>
            <a:endParaRPr lang="pt-BR" b="0" dirty="0"/>
          </a:p>
          <a:p>
            <a:r>
              <a:rPr lang="pt-BR" b="0" dirty="0"/>
              <a:t>É possível!</a:t>
            </a:r>
          </a:p>
          <a:p>
            <a:r>
              <a:rPr lang="pt-BR" b="0" dirty="0"/>
              <a:t>Por exemplo, l</a:t>
            </a:r>
            <a:r>
              <a:rPr lang="pt-BR" dirty="0"/>
              <a:t>inguagens de programação puramente funcionais, como </a:t>
            </a:r>
            <a:r>
              <a:rPr lang="pt-BR" dirty="0" err="1"/>
              <a:t>Haskell</a:t>
            </a:r>
            <a:r>
              <a:rPr lang="pt-BR" dirty="0"/>
              <a:t>, não possuem estruturas de repetição.</a:t>
            </a:r>
          </a:p>
          <a:p>
            <a:r>
              <a:rPr lang="pt-BR" sz="2000" dirty="0"/>
              <a:t>Imagine... Programar sem loops!</a:t>
            </a:r>
            <a:endParaRPr lang="pt-BR" sz="2000" b="0" dirty="0"/>
          </a:p>
        </p:txBody>
      </p:sp>
    </p:spTree>
    <p:extLst>
      <p:ext uri="{BB962C8B-B14F-4D97-AF65-F5344CB8AC3E}">
        <p14:creationId xmlns:p14="http://schemas.microsoft.com/office/powerpoint/2010/main" val="2827665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31AF68-CAE9-5CE7-6C8E-BF784C8F8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Possível solução</a:t>
            </a:r>
            <a:br>
              <a:rPr lang="pt-BR" dirty="0"/>
            </a:br>
            <a:r>
              <a:rPr lang="pt-BR" dirty="0"/>
              <a:t>(versão recursiva)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5104A9-D681-2D81-3F47-934F634EA398}"/>
              </a:ext>
            </a:extLst>
          </p:cNvPr>
          <p:cNvGrpSpPr/>
          <p:nvPr/>
        </p:nvGrpSpPr>
        <p:grpSpPr>
          <a:xfrm>
            <a:off x="5303912" y="338560"/>
            <a:ext cx="5686425" cy="6180881"/>
            <a:chOff x="5303912" y="476672"/>
            <a:chExt cx="5686425" cy="61808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2CC953-D9C4-2275-C85E-E429E2E06524}"/>
                </a:ext>
              </a:extLst>
            </p:cNvPr>
            <p:cNvGrpSpPr/>
            <p:nvPr/>
          </p:nvGrpSpPr>
          <p:grpSpPr>
            <a:xfrm>
              <a:off x="5303912" y="476672"/>
              <a:ext cx="5686425" cy="5486400"/>
              <a:chOff x="3252787" y="1130678"/>
              <a:chExt cx="5686425" cy="54864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314D719-1765-BEEC-3737-B762C18F4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3252787" y="1130678"/>
                <a:ext cx="5686425" cy="54864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11A2311-BFDD-1E16-2CBE-D0BD7136F6E2}"/>
                      </a:ext>
                    </a:extLst>
                  </p:cNvPr>
                  <p:cNvSpPr txBox="1"/>
                  <p:nvPr/>
                </p:nvSpPr>
                <p:spPr>
                  <a:xfrm>
                    <a:off x="7464152" y="1844824"/>
                    <a:ext cx="1251019" cy="9640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oMath>
                      </m:oMathPara>
                    </a14:m>
                    <a:endParaRPr lang="pt-BR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11A2311-BFDD-1E16-2CBE-D0BD7136F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4152" y="1844824"/>
                    <a:ext cx="1251019" cy="96404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8C50B1-5687-79A4-553E-B965EE42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9824" y="6105103"/>
              <a:ext cx="2514600" cy="552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988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1E56C2-BDEC-432B-92E9-40C3A7ED70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EFDBC-9201-A650-7A46-872D921862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pt-BR" sz="2000" dirty="0"/>
              <a:t>Escreva uma função recursiva </a:t>
            </a:r>
            <a:r>
              <a:rPr lang="pt-BR" sz="1800" b="1" dirty="0" err="1">
                <a:latin typeface="Consolas" panose="020B0609020204030204" pitchFamily="49" charset="0"/>
              </a:rPr>
              <a:t>bool</a:t>
            </a:r>
            <a:r>
              <a:rPr lang="pt-BR" sz="1800" b="1" dirty="0"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latin typeface="Consolas" panose="020B0609020204030204" pitchFamily="49" charset="0"/>
              </a:rPr>
              <a:t>is_palindrome</a:t>
            </a:r>
            <a:r>
              <a:rPr lang="pt-BR" sz="1800" b="1" dirty="0">
                <a:latin typeface="Consolas" panose="020B0609020204030204" pitchFamily="49" charset="0"/>
              </a:rPr>
              <a:t>(char </a:t>
            </a:r>
            <a:r>
              <a:rPr lang="pt-BR" sz="1800" b="1" dirty="0" err="1">
                <a:latin typeface="Consolas" panose="020B0609020204030204" pitchFamily="49" charset="0"/>
              </a:rPr>
              <a:t>str</a:t>
            </a:r>
            <a:r>
              <a:rPr lang="pt-BR" sz="1800" b="1" dirty="0">
                <a:latin typeface="Consolas" panose="020B0609020204030204" pitchFamily="49" charset="0"/>
              </a:rPr>
              <a:t>[])</a:t>
            </a:r>
            <a:r>
              <a:rPr lang="pt-BR" sz="2000" dirty="0"/>
              <a:t> que recebe uma string e retorna </a:t>
            </a:r>
            <a:r>
              <a:rPr lang="pt-BR" sz="1800" b="1" dirty="0" err="1">
                <a:latin typeface="Consolas" panose="020B0609020204030204" pitchFamily="49" charset="0"/>
              </a:rPr>
              <a:t>true</a:t>
            </a:r>
            <a:r>
              <a:rPr lang="pt-BR" sz="2000" dirty="0"/>
              <a:t> se a string informada é um palíndromo(*) ou </a:t>
            </a:r>
            <a:r>
              <a:rPr lang="pt-BR" sz="1800" b="1" dirty="0">
                <a:latin typeface="Consolas" panose="020B0609020204030204" pitchFamily="49" charset="0"/>
              </a:rPr>
              <a:t>false</a:t>
            </a:r>
            <a:r>
              <a:rPr lang="pt-BR" sz="2000" dirty="0"/>
              <a:t> caso contrário.</a:t>
            </a:r>
          </a:p>
          <a:p>
            <a:pPr algn="just"/>
            <a:r>
              <a:rPr lang="pt-BR" sz="2000" dirty="0"/>
              <a:t>- A verificação do palíndromo deve ser feita, obrigatoriamente, de forma recursiva.</a:t>
            </a:r>
          </a:p>
          <a:p>
            <a:pPr algn="just"/>
            <a:r>
              <a:rPr lang="pt-BR" sz="2000" dirty="0"/>
              <a:t>- O código pode assumir que a string passada como argumento não tem acentos, sinais de pontuação e outros símbolos/caracteres especiais. Assim, </a:t>
            </a:r>
            <a:r>
              <a:rPr lang="pt-BR" sz="1800" dirty="0">
                <a:latin typeface="Consolas" panose="020B0609020204030204" pitchFamily="49" charset="0"/>
              </a:rPr>
              <a:t>"Olá, galo!"</a:t>
            </a:r>
            <a:r>
              <a:rPr lang="pt-BR" sz="2000" dirty="0"/>
              <a:t> não precisa ser considerada palíndromo pelo seu código, mas </a:t>
            </a:r>
            <a:r>
              <a:rPr lang="pt-BR" sz="1800" dirty="0">
                <a:latin typeface="Consolas" panose="020B0609020204030204" pitchFamily="49" charset="0"/>
              </a:rPr>
              <a:t>"</a:t>
            </a:r>
            <a:r>
              <a:rPr lang="pt-BR" sz="1800" dirty="0" err="1">
                <a:latin typeface="Consolas" panose="020B0609020204030204" pitchFamily="49" charset="0"/>
              </a:rPr>
              <a:t>Ola</a:t>
            </a:r>
            <a:r>
              <a:rPr lang="pt-BR" sz="1800" dirty="0">
                <a:latin typeface="Consolas" panose="020B0609020204030204" pitchFamily="49" charset="0"/>
              </a:rPr>
              <a:t> galo"</a:t>
            </a:r>
            <a:r>
              <a:rPr lang="pt-BR" sz="2000" dirty="0"/>
              <a:t>, sim.</a:t>
            </a:r>
          </a:p>
          <a:p>
            <a:endParaRPr lang="pt-BR" sz="2400" dirty="0"/>
          </a:p>
          <a:p>
            <a:r>
              <a:rPr lang="pt-BR" sz="1800" dirty="0"/>
              <a:t>(*) </a:t>
            </a:r>
            <a:r>
              <a:rPr lang="pt-BR" sz="1800" i="1" dirty="0"/>
              <a:t>“Palíndromo é uma palavra, número ou frase que ao ser feita a leitura da esquerda para a direta ou da direita para a esquerda permanece com o mesmo sentido.”</a:t>
            </a:r>
            <a:r>
              <a:rPr lang="pt-BR" sz="1800" dirty="0"/>
              <a:t> (referência: </a:t>
            </a:r>
            <a:r>
              <a:rPr lang="pt-BR" sz="1800" dirty="0">
                <a:hlinkClick r:id="rId2"/>
              </a:rPr>
              <a:t>https://www.educamaisbrasil.com.br/</a:t>
            </a:r>
            <a:r>
              <a:rPr lang="pt-BR" sz="1800" dirty="0" err="1">
                <a:hlinkClick r:id="rId2"/>
              </a:rPr>
              <a:t>enem</a:t>
            </a:r>
            <a:r>
              <a:rPr lang="pt-BR" sz="1800" dirty="0">
                <a:hlinkClick r:id="rId2"/>
              </a:rPr>
              <a:t>/</a:t>
            </a:r>
            <a:r>
              <a:rPr lang="pt-BR" sz="1800" dirty="0" err="1">
                <a:hlinkClick r:id="rId2"/>
              </a:rPr>
              <a:t>lingua</a:t>
            </a:r>
            <a:r>
              <a:rPr lang="pt-BR" sz="1800" dirty="0">
                <a:hlinkClick r:id="rId2"/>
              </a:rPr>
              <a:t>-portuguesa/palíndromo</a:t>
            </a:r>
            <a:r>
              <a:rPr lang="pt-BR" sz="1800" dirty="0"/>
              <a:t>).</a:t>
            </a:r>
          </a:p>
          <a:p>
            <a:r>
              <a:rPr lang="pt-BR" sz="1800" dirty="0"/>
              <a:t>Por exemplo, </a:t>
            </a:r>
            <a:r>
              <a:rPr lang="pt-BR" sz="1600" dirty="0">
                <a:latin typeface="Consolas" panose="020B0609020204030204" pitchFamily="49" charset="0"/>
              </a:rPr>
              <a:t>"Mussum"</a:t>
            </a:r>
            <a:r>
              <a:rPr lang="pt-BR" sz="1800" dirty="0"/>
              <a:t> e </a:t>
            </a:r>
            <a:r>
              <a:rPr lang="pt-BR" sz="1600" dirty="0">
                <a:latin typeface="Consolas" panose="020B0609020204030204" pitchFamily="49" charset="0"/>
              </a:rPr>
              <a:t>"A sacada da casa"</a:t>
            </a:r>
            <a:r>
              <a:rPr lang="pt-BR" sz="1800" dirty="0"/>
              <a:t> são palíndromos, mas </a:t>
            </a:r>
            <a:r>
              <a:rPr lang="pt-BR" sz="1600" dirty="0">
                <a:latin typeface="Consolas" panose="020B0609020204030204" pitchFamily="49" charset="0"/>
              </a:rPr>
              <a:t>"Bolton"</a:t>
            </a:r>
            <a:r>
              <a:rPr lang="pt-BR" sz="1800" dirty="0"/>
              <a:t> e </a:t>
            </a:r>
            <a:r>
              <a:rPr lang="pt-BR" sz="1600" dirty="0">
                <a:latin typeface="Consolas" panose="020B0609020204030204" pitchFamily="49" charset="0"/>
              </a:rPr>
              <a:t>"Hello World"</a:t>
            </a:r>
            <a:r>
              <a:rPr lang="pt-BR" sz="1800" dirty="0"/>
              <a:t> não são.</a:t>
            </a:r>
          </a:p>
        </p:txBody>
      </p:sp>
    </p:spTree>
    <p:extLst>
      <p:ext uri="{BB962C8B-B14F-4D97-AF65-F5344CB8AC3E}">
        <p14:creationId xmlns:p14="http://schemas.microsoft.com/office/powerpoint/2010/main" val="2874676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D6FBE0-F667-E6CF-49CF-D89A50561FD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39816" y="1233159"/>
            <a:ext cx="7128792" cy="4105263"/>
          </a:xfrm>
        </p:spPr>
        <p:txBody>
          <a:bodyPr anchor="ctr"/>
          <a:lstStyle/>
          <a:p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MENOTTI, D.; OLIVEIRA, L. </a:t>
            </a:r>
            <a:r>
              <a:rPr lang="pt-BR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CI-1002: Programação 2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Disponível em: &lt;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https://wiki.inf.ufpr.br/</a:t>
            </a:r>
            <a:r>
              <a:rPr lang="pt-BR" sz="16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maziero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pt-BR" sz="16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doku.php?id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=prog2:start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&gt;. Acesso em: 03 de janeiro de 2023.</a:t>
            </a:r>
          </a:p>
          <a:p>
            <a:endParaRPr lang="pt-BR" sz="1600" b="0" i="0" u="none" strike="noStrike" baseline="0" dirty="0">
              <a:solidFill>
                <a:srgbClr val="00000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DEITEL, P.; DEITEL, H. </a:t>
            </a:r>
            <a:r>
              <a:rPr lang="pt-BR" sz="1600" b="1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 Como programar. </a:t>
            </a:r>
            <a:r>
              <a:rPr lang="pt-BR" sz="1600" b="0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6ª edição. Editora Pearson, 2011. </a:t>
            </a:r>
            <a:r>
              <a:rPr lang="pt-BR" sz="1600" b="0" i="1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(disponível na Biblioteca Virtual Pearson)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b="0" i="0" u="none" strike="noStrike" baseline="0" dirty="0">
              <a:solidFill>
                <a:srgbClr val="00000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KISHIMOTO, A.</a:t>
            </a:r>
            <a:r>
              <a:rPr lang="pt-BR" sz="1600" b="0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 de computadores: desenvolvimento de jogos digitais com </a:t>
            </a:r>
            <a:r>
              <a:rPr lang="pt-BR" sz="1600" b="1" i="0" u="none" strike="noStrike" baseline="0" dirty="0" err="1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GameMaker</a:t>
            </a:r>
            <a:r>
              <a:rPr lang="pt-BR" sz="1600" b="1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Studio</a:t>
            </a:r>
            <a:r>
              <a:rPr lang="pt-BR" sz="1600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pt-BR" sz="1600" b="0" i="0" u="none" strike="noStrike" baseline="0" dirty="0">
                <a:solidFill>
                  <a:srgbClr val="0000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ª edição. Edição do autor, 2016.</a:t>
            </a:r>
            <a:endParaRPr lang="pt-BR" sz="1600" b="0" i="1" u="none" strike="noStrike" baseline="0" dirty="0">
              <a:solidFill>
                <a:srgbClr val="00000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EC77E5-2423-2B76-B7BF-099DF07AF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646679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16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Função Recursiva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3168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execução de uma série de instâncias da função recursiva é similar à execução de uma série de instâncias não-recursivas, exceto que as instâncias são clones uma da outra. Assim, todas as instâncias são idênticas, e a chamada da função ocorre exatamente no mesmo lugar.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Por outro lado, toda função recursiva deve contemplar, no processo de diminuir sucessivamente o problema em um problema menor, uma chamada de instância de execução que permita resolver o problema de forma direta, sem recorrer a si mesmo.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Quando isso ocorre, diz-se que o algoritmo atingiu uma </a:t>
            </a:r>
            <a:r>
              <a:rPr lang="pt-BR" sz="2400" b="1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condição de parada ou o seu caso base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a qual deve estar presente em pelo menos um local dentro da função. Sem esta condição o algoritmo não para de chamar a si mesmo, até estourar a capacidade da pilha, o que geralmente causa efeitos colaterais e até mesmo o término indesejável do programa.</a:t>
            </a:r>
          </a:p>
        </p:txBody>
      </p:sp>
    </p:spTree>
    <p:extLst>
      <p:ext uri="{BB962C8B-B14F-4D97-AF65-F5344CB8AC3E}">
        <p14:creationId xmlns:p14="http://schemas.microsoft.com/office/powerpoint/2010/main" val="210321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85521-BECC-A4D5-8C10-8210CFBC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12A085-55E0-7280-EBF9-6722AE316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Função Recursiva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1FB2A-386B-54A8-F911-9A0927D0E6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Portanto: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Uma função pode chamar a si mesma.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Dois pontos importantes para funções recursivas: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Cada vez que a função chama a si mesma, uma nova cópia da função é empilhada na memória do computador (</a:t>
            </a:r>
            <a:r>
              <a:rPr lang="pt-BR" i="1" dirty="0" err="1"/>
              <a:t>call</a:t>
            </a:r>
            <a:r>
              <a:rPr lang="pt-BR" i="1" dirty="0"/>
              <a:t> </a:t>
            </a:r>
            <a:r>
              <a:rPr lang="pt-BR" i="1" dirty="0" err="1"/>
              <a:t>stack</a:t>
            </a:r>
            <a:r>
              <a:rPr lang="pt-BR" dirty="0"/>
              <a:t>).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Toda função recursiva precisa ter uma condição de parada. Caso contrário, a função seria chamada infinitas vezes e “nunca” terminaria. O resultado de uma recursividade infinita é o estouro de pilha (</a:t>
            </a:r>
            <a:r>
              <a:rPr lang="pt-BR" i="1" dirty="0" err="1"/>
              <a:t>stack</a:t>
            </a:r>
            <a:r>
              <a:rPr lang="pt-BR" i="1" dirty="0"/>
              <a:t> overflow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476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12A085-55E0-7280-EBF9-6722AE316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Função recursiva + caso 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995FE9-FECE-D024-BBE9-BE9262B3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0"/>
            <a:ext cx="6864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0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Recursão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916832"/>
            <a:ext cx="10361039" cy="4392488"/>
          </a:xfrm>
        </p:spPr>
        <p:txBody>
          <a:bodyPr/>
          <a:lstStyle/>
          <a:p>
            <a:r>
              <a:rPr lang="pt-BR" sz="24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que será exibido no console ao chamar a função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Congenial" panose="020F0502020204030204" pitchFamily="2" charset="0"/>
              </a:rPr>
              <a:t>rfunc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genial" panose="020F0502020204030204" pitchFamily="2" charset="0"/>
              </a:rPr>
              <a:t>()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 valor inteiro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D7AAF3-4873-27C9-156F-AA5A9C7E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956170"/>
              </p:ext>
            </p:extLst>
          </p:nvPr>
        </p:nvGraphicFramePr>
        <p:xfrm>
          <a:off x="5303912" y="2528122"/>
          <a:ext cx="5822304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93829">
                  <a:extLst>
                    <a:ext uri="{9D8B030D-6E8A-4147-A177-3AD203B41FA5}">
                      <a16:colId xmlns:a16="http://schemas.microsoft.com/office/drawing/2014/main" val="1561447160"/>
                    </a:ext>
                  </a:extLst>
                </a:gridCol>
                <a:gridCol w="1428475">
                  <a:extLst>
                    <a:ext uri="{9D8B030D-6E8A-4147-A177-3AD203B41FA5}">
                      <a16:colId xmlns:a16="http://schemas.microsoft.com/office/drawing/2014/main" val="58278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Pilha de chamada (</a:t>
                      </a:r>
                      <a:r>
                        <a:rPr lang="pt-BR" i="1" dirty="0" err="1"/>
                        <a:t>call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stack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Retorno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9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0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onsolas" panose="020B0609020204030204" pitchFamily="49" charset="0"/>
                        </a:rPr>
                        <a:t>main() --&gt; x = </a:t>
                      </a:r>
                      <a:r>
                        <a:rPr lang="pt-BR" sz="1800" b="1" dirty="0" err="1">
                          <a:latin typeface="Consolas" panose="020B0609020204030204" pitchFamily="49" charset="0"/>
                        </a:rPr>
                        <a:t>rfunc</a:t>
                      </a:r>
                      <a:r>
                        <a:rPr lang="pt-BR" sz="1800" b="1" dirty="0">
                          <a:latin typeface="Consolas" panose="020B0609020204030204" pitchFamily="49" charset="0"/>
                        </a:rPr>
                        <a:t>(5)</a:t>
                      </a:r>
                      <a:r>
                        <a:rPr lang="pt-BR" sz="1800" dirty="0"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8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4CD812-F6D0-122F-D06D-BE349DC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2528122"/>
            <a:ext cx="39814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718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0</TotalTime>
  <Words>3182</Words>
  <Application>Microsoft Office PowerPoint</Application>
  <PresentationFormat>Widescreen</PresentationFormat>
  <Paragraphs>410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Congenial</vt:lpstr>
      <vt:lpstr>Consolas</vt:lpstr>
      <vt:lpstr>Tema do Office</vt:lpstr>
      <vt:lpstr>Recursão</vt:lpstr>
      <vt:lpstr>Recursão</vt:lpstr>
      <vt:lpstr>Funções Não-Recursivas</vt:lpstr>
      <vt:lpstr>Função Recursiva</vt:lpstr>
      <vt:lpstr>Função Recursiva</vt:lpstr>
      <vt:lpstr>Função Recursiva</vt:lpstr>
      <vt:lpstr>Função Recursiva</vt:lpstr>
      <vt:lpstr>Função recursiva + caso base</vt:lpstr>
      <vt:lpstr>Recursão</vt:lpstr>
      <vt:lpstr>Recursão</vt:lpstr>
      <vt:lpstr>Recursão</vt:lpstr>
      <vt:lpstr>Recursão</vt:lpstr>
      <vt:lpstr>Recursão</vt:lpstr>
      <vt:lpstr>Recursão</vt:lpstr>
      <vt:lpstr>Recursão</vt:lpstr>
      <vt:lpstr>Recursão</vt:lpstr>
      <vt:lpstr>Recursão</vt:lpstr>
      <vt:lpstr>Recursão</vt:lpstr>
      <vt:lpstr>Recursão</vt:lpstr>
      <vt:lpstr>Recursão</vt:lpstr>
      <vt:lpstr>Recursão</vt:lpstr>
      <vt:lpstr>Recursão</vt:lpstr>
      <vt:lpstr>Recursão</vt:lpstr>
      <vt:lpstr>Fatorial iterativo x fatorial recursivo</vt:lpstr>
      <vt:lpstr>Fatorial iterativo x fatorial recursivo</vt:lpstr>
      <vt:lpstr>Fatorial iterativo x 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Fatorial recursivo</vt:lpstr>
      <vt:lpstr>Para não esquecer!</vt:lpstr>
      <vt:lpstr>Problema</vt:lpstr>
      <vt:lpstr>Possível solução (versão iterativa)</vt:lpstr>
      <vt:lpstr>Problema</vt:lpstr>
      <vt:lpstr>Possível solução (versão recursiva)</vt:lpstr>
      <vt:lpstr>Desafio</vt:lpstr>
      <vt:lpstr>Referências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2023-08-20T19:07:33Z</dcterms:created>
  <dcterms:modified xsi:type="dcterms:W3CDTF">2023-10-26T11:14:45Z</dcterms:modified>
</cp:coreProperties>
</file>